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4" r:id="rId9"/>
    <p:sldId id="263" r:id="rId10"/>
    <p:sldId id="265" r:id="rId11"/>
    <p:sldId id="266" r:id="rId12"/>
    <p:sldId id="267" r:id="rId13"/>
    <p:sldId id="268" r:id="rId14"/>
    <p:sldId id="271" r:id="rId15"/>
    <p:sldId id="272" r:id="rId16"/>
    <p:sldId id="270" r:id="rId17"/>
    <p:sldId id="273" r:id="rId18"/>
    <p:sldId id="274"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8/19/2015</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8/19/2015</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8/19/2015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8/19/2015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8/19/2015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8/19/2015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smtClean="0"/>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8/19/2015</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8/19/2015</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8/19/2015</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8/19/2015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8/19/2015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8/19/2015</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1-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8/19/2015</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Title ix training</a:t>
            </a:r>
            <a:endParaRPr lang="en-US" dirty="0"/>
          </a:p>
        </p:txBody>
      </p:sp>
    </p:spTree>
    <p:extLst>
      <p:ext uri="{BB962C8B-B14F-4D97-AF65-F5344CB8AC3E}">
        <p14:creationId xmlns:p14="http://schemas.microsoft.com/office/powerpoint/2010/main" val="39657844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title ix?</a:t>
            </a:r>
            <a:endParaRPr lang="en-US" dirty="0"/>
          </a:p>
        </p:txBody>
      </p:sp>
    </p:spTree>
    <p:extLst>
      <p:ext uri="{BB962C8B-B14F-4D97-AF65-F5344CB8AC3E}">
        <p14:creationId xmlns:p14="http://schemas.microsoft.com/office/powerpoint/2010/main" val="9789357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Title ix</a:t>
            </a:r>
            <a:endParaRPr lang="en-US" dirty="0"/>
          </a:p>
        </p:txBody>
      </p:sp>
      <p:sp>
        <p:nvSpPr>
          <p:cNvPr id="3" name="Content Placeholder 2"/>
          <p:cNvSpPr>
            <a:spLocks noGrp="1"/>
          </p:cNvSpPr>
          <p:nvPr>
            <p:ph idx="1"/>
          </p:nvPr>
        </p:nvSpPr>
        <p:spPr/>
        <p:txBody>
          <a:bodyPr/>
          <a:lstStyle/>
          <a:p>
            <a:r>
              <a:rPr lang="en-US" dirty="0"/>
              <a:t>TIX is federal legislation, enacted into law in 1972 to ensure equity on the basis of gender, in the areas of academics and athletics</a:t>
            </a:r>
          </a:p>
          <a:p>
            <a:pPr lvl="1"/>
            <a:r>
              <a:rPr lang="en-US" dirty="0"/>
              <a:t>“No person in the United States shall, on the basis of sex, be excluded from participation in, be denied the benefits of, or be subjected to discrimination under any educational program or activity receiving federal financial assistance.”</a:t>
            </a:r>
          </a:p>
          <a:p>
            <a:r>
              <a:rPr lang="en-US" dirty="0"/>
              <a:t>TIX requires certain remedies for gender-based discrimination AND gender violence</a:t>
            </a:r>
          </a:p>
          <a:p>
            <a:r>
              <a:rPr lang="en-US" dirty="0"/>
              <a:t>TIX is enforced by the Office of Civil Rights, within the Department of Education</a:t>
            </a:r>
          </a:p>
          <a:p>
            <a:r>
              <a:rPr lang="en-US" dirty="0"/>
              <a:t>TIX applies to all levels of education</a:t>
            </a:r>
          </a:p>
          <a:p>
            <a:endParaRPr lang="en-US" dirty="0"/>
          </a:p>
        </p:txBody>
      </p:sp>
    </p:spTree>
    <p:extLst>
      <p:ext uri="{BB962C8B-B14F-4D97-AF65-F5344CB8AC3E}">
        <p14:creationId xmlns:p14="http://schemas.microsoft.com/office/powerpoint/2010/main" val="23963822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Vawa</a:t>
            </a:r>
            <a:r>
              <a:rPr lang="en-US" dirty="0" smtClean="0"/>
              <a:t> and save acts</a:t>
            </a:r>
            <a:endParaRPr lang="en-US" dirty="0"/>
          </a:p>
        </p:txBody>
      </p:sp>
      <p:sp>
        <p:nvSpPr>
          <p:cNvPr id="3" name="Content Placeholder 2"/>
          <p:cNvSpPr>
            <a:spLocks noGrp="1"/>
          </p:cNvSpPr>
          <p:nvPr>
            <p:ph idx="1"/>
          </p:nvPr>
        </p:nvSpPr>
        <p:spPr/>
        <p:txBody>
          <a:bodyPr/>
          <a:lstStyle/>
          <a:p>
            <a:r>
              <a:rPr lang="en-US" dirty="0"/>
              <a:t>VAWA- the Violence Against Women Reauthorization Act- a 2013 amendment to the </a:t>
            </a:r>
            <a:r>
              <a:rPr lang="en-US" dirty="0" err="1"/>
              <a:t>Clery</a:t>
            </a:r>
            <a:r>
              <a:rPr lang="en-US" dirty="0"/>
              <a:t> Act</a:t>
            </a:r>
          </a:p>
          <a:p>
            <a:pPr lvl="1"/>
            <a:r>
              <a:rPr lang="en-US" dirty="0"/>
              <a:t>Requires institutions to maintain statistics about the number of incidents of dating violence, domestic violence, sexual assault, and stalking that meet the definitions of those terms, in our campus crime reporting (via the Annual Security Report, as mandated by the </a:t>
            </a:r>
            <a:r>
              <a:rPr lang="en-US" dirty="0" err="1"/>
              <a:t>Clery</a:t>
            </a:r>
            <a:r>
              <a:rPr lang="en-US" dirty="0"/>
              <a:t> Act)</a:t>
            </a:r>
          </a:p>
          <a:p>
            <a:pPr lvl="1"/>
            <a:r>
              <a:rPr lang="en-US" dirty="0"/>
              <a:t>Requires training components, prevention elements, support structures</a:t>
            </a:r>
          </a:p>
          <a:p>
            <a:r>
              <a:rPr lang="en-US" dirty="0"/>
              <a:t>Campus </a:t>
            </a:r>
            <a:r>
              <a:rPr lang="en-US" dirty="0" err="1"/>
              <a:t>SaVE</a:t>
            </a:r>
            <a:r>
              <a:rPr lang="en-US" dirty="0"/>
              <a:t> Act- Campus Sexual Violence Elimination Act- a 2013 amendment to the </a:t>
            </a:r>
            <a:r>
              <a:rPr lang="en-US" dirty="0" err="1"/>
              <a:t>Clery</a:t>
            </a:r>
            <a:r>
              <a:rPr lang="en-US" dirty="0"/>
              <a:t> Act</a:t>
            </a:r>
          </a:p>
          <a:p>
            <a:pPr lvl="1"/>
            <a:r>
              <a:rPr lang="en-US" dirty="0"/>
              <a:t>Focus on bystander intervention, requires victim advocates, addresses remedies and support for victims</a:t>
            </a:r>
          </a:p>
          <a:p>
            <a:endParaRPr lang="en-US" dirty="0"/>
          </a:p>
        </p:txBody>
      </p:sp>
    </p:spTree>
    <p:extLst>
      <p:ext uri="{BB962C8B-B14F-4D97-AF65-F5344CB8AC3E}">
        <p14:creationId xmlns:p14="http://schemas.microsoft.com/office/powerpoint/2010/main" val="25358351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does it mean to me?</a:t>
            </a:r>
            <a:endParaRPr lang="en-US" dirty="0"/>
          </a:p>
        </p:txBody>
      </p:sp>
    </p:spTree>
    <p:extLst>
      <p:ext uri="{BB962C8B-B14F-4D97-AF65-F5344CB8AC3E}">
        <p14:creationId xmlns:p14="http://schemas.microsoft.com/office/powerpoint/2010/main" val="21565642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Your rights</a:t>
            </a:r>
            <a:endParaRPr lang="en-US" dirty="0"/>
          </a:p>
        </p:txBody>
      </p:sp>
      <p:sp>
        <p:nvSpPr>
          <p:cNvPr id="3" name="Content Placeholder 2"/>
          <p:cNvSpPr>
            <a:spLocks noGrp="1"/>
          </p:cNvSpPr>
          <p:nvPr>
            <p:ph idx="1"/>
          </p:nvPr>
        </p:nvSpPr>
        <p:spPr/>
        <p:txBody>
          <a:bodyPr/>
          <a:lstStyle/>
          <a:p>
            <a:r>
              <a:rPr lang="en-US" dirty="0" smtClean="0"/>
              <a:t>If you are the victim of gender-based discrimination or violence, you have certain rights, guaranteed by law</a:t>
            </a:r>
          </a:p>
          <a:p>
            <a:pPr lvl="1"/>
            <a:r>
              <a:rPr lang="en-US" dirty="0" smtClean="0"/>
              <a:t>You have the right to decide how you would like to proceed with filing a report</a:t>
            </a:r>
          </a:p>
          <a:p>
            <a:pPr lvl="1"/>
            <a:r>
              <a:rPr lang="en-US" dirty="0" smtClean="0"/>
              <a:t>You have the right to request accommodations that would mitigate the impact of the incident(s)</a:t>
            </a:r>
          </a:p>
          <a:p>
            <a:pPr lvl="1"/>
            <a:r>
              <a:rPr lang="en-US" dirty="0" smtClean="0"/>
              <a:t>You have the right to medical attention and counseling services (or to refuse)</a:t>
            </a:r>
          </a:p>
          <a:p>
            <a:pPr lvl="1"/>
            <a:r>
              <a:rPr lang="en-US" dirty="0" smtClean="0"/>
              <a:t>You have the right to an objective and transparent investigation of the incident, if you choose to report it</a:t>
            </a:r>
          </a:p>
          <a:p>
            <a:pPr lvl="1"/>
            <a:r>
              <a:rPr lang="en-US" dirty="0" smtClean="0"/>
              <a:t>You have the right to be protected from retaliation, if you choose to report an incident of gender-based discrimination or violence</a:t>
            </a:r>
            <a:endParaRPr lang="en-US" dirty="0"/>
          </a:p>
        </p:txBody>
      </p:sp>
    </p:spTree>
    <p:extLst>
      <p:ext uri="{BB962C8B-B14F-4D97-AF65-F5344CB8AC3E}">
        <p14:creationId xmlns:p14="http://schemas.microsoft.com/office/powerpoint/2010/main" val="19954987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reporting</a:t>
            </a:r>
            <a:endParaRPr lang="en-US" dirty="0"/>
          </a:p>
        </p:txBody>
      </p:sp>
      <p:sp>
        <p:nvSpPr>
          <p:cNvPr id="3" name="Content Placeholder 2"/>
          <p:cNvSpPr>
            <a:spLocks noGrp="1"/>
          </p:cNvSpPr>
          <p:nvPr>
            <p:ph idx="1"/>
          </p:nvPr>
        </p:nvSpPr>
        <p:spPr>
          <a:xfrm>
            <a:off x="685800" y="1812324"/>
            <a:ext cx="10820400" cy="4406361"/>
          </a:xfrm>
        </p:spPr>
        <p:txBody>
          <a:bodyPr>
            <a:normAutofit fontScale="92500" lnSpcReduction="20000"/>
          </a:bodyPr>
          <a:lstStyle/>
          <a:p>
            <a:r>
              <a:rPr lang="en-US" dirty="0" smtClean="0"/>
              <a:t>Confidential reporting</a:t>
            </a:r>
          </a:p>
          <a:p>
            <a:pPr lvl="1"/>
            <a:r>
              <a:rPr lang="en-US" dirty="0" smtClean="0"/>
              <a:t>Healthcare providers (doctors, nurses, etc.)</a:t>
            </a:r>
          </a:p>
          <a:p>
            <a:pPr lvl="1"/>
            <a:r>
              <a:rPr lang="en-US" dirty="0" smtClean="0"/>
              <a:t>Mental health providers (counselors, psychologists, etc.)</a:t>
            </a:r>
          </a:p>
          <a:p>
            <a:pPr lvl="1"/>
            <a:r>
              <a:rPr lang="en-US" dirty="0" smtClean="0"/>
              <a:t>Religious institutions (priests, sisters, etc.)</a:t>
            </a:r>
          </a:p>
          <a:p>
            <a:r>
              <a:rPr lang="en-US" dirty="0" smtClean="0"/>
              <a:t>Campus reporting</a:t>
            </a:r>
          </a:p>
          <a:p>
            <a:pPr lvl="1"/>
            <a:r>
              <a:rPr lang="en-US" dirty="0" smtClean="0"/>
              <a:t>Responsible employees</a:t>
            </a:r>
          </a:p>
          <a:p>
            <a:pPr lvl="1"/>
            <a:r>
              <a:rPr lang="en-US" dirty="0" smtClean="0"/>
              <a:t>Title IX Coordinator</a:t>
            </a:r>
          </a:p>
          <a:p>
            <a:r>
              <a:rPr lang="en-US" dirty="0" smtClean="0"/>
              <a:t>Criminal reporting</a:t>
            </a:r>
          </a:p>
          <a:p>
            <a:pPr lvl="1"/>
            <a:r>
              <a:rPr lang="en-US" dirty="0" smtClean="0"/>
              <a:t>Local law enforcement</a:t>
            </a:r>
          </a:p>
          <a:p>
            <a:pPr lvl="1"/>
            <a:endParaRPr lang="en-US" dirty="0"/>
          </a:p>
          <a:p>
            <a:pPr>
              <a:buFont typeface="Wingdings" panose="05000000000000000000" pitchFamily="2" charset="2"/>
              <a:buChar char="Ø"/>
            </a:pPr>
            <a:r>
              <a:rPr lang="en-US" dirty="0" smtClean="0"/>
              <a:t>Confidential means that your report will not be pursued.  The only people that can offer you confidentiality, are those listed above.</a:t>
            </a:r>
          </a:p>
          <a:p>
            <a:pPr>
              <a:buFont typeface="Wingdings" panose="05000000000000000000" pitchFamily="2" charset="2"/>
              <a:buChar char="Ø"/>
            </a:pPr>
            <a:r>
              <a:rPr lang="en-US" dirty="0" smtClean="0"/>
              <a:t>If reporting to any campus entity, confidentiality cannot be guaranteed.  Your privacy is paramount, and will be protected to the extent allowable by law (i.e. the </a:t>
            </a:r>
            <a:r>
              <a:rPr lang="en-US" dirty="0" err="1" smtClean="0"/>
              <a:t>Clery</a:t>
            </a:r>
            <a:r>
              <a:rPr lang="en-US" dirty="0" smtClean="0"/>
              <a:t> Act).</a:t>
            </a:r>
            <a:endParaRPr lang="en-US" dirty="0"/>
          </a:p>
        </p:txBody>
      </p:sp>
    </p:spTree>
    <p:extLst>
      <p:ext uri="{BB962C8B-B14F-4D97-AF65-F5344CB8AC3E}">
        <p14:creationId xmlns:p14="http://schemas.microsoft.com/office/powerpoint/2010/main" val="23024864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I need to know?</a:t>
            </a:r>
            <a:endParaRPr lang="en-US" dirty="0"/>
          </a:p>
        </p:txBody>
      </p:sp>
    </p:spTree>
    <p:extLst>
      <p:ext uri="{BB962C8B-B14F-4D97-AF65-F5344CB8AC3E}">
        <p14:creationId xmlns:p14="http://schemas.microsoft.com/office/powerpoint/2010/main" val="11896472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definitions</a:t>
            </a:r>
            <a:endParaRPr lang="en-US" dirty="0"/>
          </a:p>
        </p:txBody>
      </p:sp>
      <p:sp>
        <p:nvSpPr>
          <p:cNvPr id="3" name="Content Placeholder 2"/>
          <p:cNvSpPr>
            <a:spLocks noGrp="1"/>
          </p:cNvSpPr>
          <p:nvPr>
            <p:ph idx="1"/>
          </p:nvPr>
        </p:nvSpPr>
        <p:spPr/>
        <p:txBody>
          <a:bodyPr/>
          <a:lstStyle/>
          <a:p>
            <a:r>
              <a:rPr lang="en-US" dirty="0" smtClean="0"/>
              <a:t>Affirmative consent</a:t>
            </a:r>
          </a:p>
          <a:p>
            <a:pPr lvl="1"/>
            <a:r>
              <a:rPr lang="en-US" dirty="0"/>
              <a:t>Consent cannot be given when either party is significantly impaired</a:t>
            </a:r>
          </a:p>
          <a:p>
            <a:pPr lvl="1"/>
            <a:r>
              <a:rPr lang="en-US" dirty="0"/>
              <a:t>The absence of resistance or denial is not consent</a:t>
            </a:r>
          </a:p>
          <a:p>
            <a:pPr lvl="1"/>
            <a:r>
              <a:rPr lang="en-US" dirty="0"/>
              <a:t>“no means no” and “yes does not necessarily mean yes” (quid pro quo, presence of threat)</a:t>
            </a:r>
          </a:p>
          <a:p>
            <a:pPr lvl="1"/>
            <a:r>
              <a:rPr lang="en-US" dirty="0"/>
              <a:t>Consent to sexual activity on one occasion does not equate to consent on another occasion</a:t>
            </a:r>
          </a:p>
          <a:p>
            <a:pPr lvl="1"/>
            <a:r>
              <a:rPr lang="en-US" dirty="0"/>
              <a:t>Consent to a particular kind of sexual activity does not equate to consent for any other kind of activity</a:t>
            </a:r>
          </a:p>
          <a:p>
            <a:pPr lvl="1"/>
            <a:r>
              <a:rPr lang="en-US" dirty="0"/>
              <a:t>Consent can be withdrawn at any </a:t>
            </a:r>
            <a:r>
              <a:rPr lang="en-US" dirty="0" smtClean="0"/>
              <a:t>time</a:t>
            </a:r>
            <a:endParaRPr lang="en-US" dirty="0"/>
          </a:p>
        </p:txBody>
      </p:sp>
    </p:spTree>
    <p:extLst>
      <p:ext uri="{BB962C8B-B14F-4D97-AF65-F5344CB8AC3E}">
        <p14:creationId xmlns:p14="http://schemas.microsoft.com/office/powerpoint/2010/main" val="26402461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definitions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Sexual harassment: unwelcome conduct of a sexual nature, such as unwelcome sexual advances, requests for sexual favors, and other verbal, nonverbal, or physical conduct of a sexual nature</a:t>
            </a:r>
          </a:p>
          <a:p>
            <a:r>
              <a:rPr lang="en-US" dirty="0" smtClean="0"/>
              <a:t>Sexual violence: physical sexual acts perpetrated against a person’s will or where a person is incapable of giving consent</a:t>
            </a:r>
          </a:p>
          <a:p>
            <a:r>
              <a:rPr lang="en-US" dirty="0" smtClean="0"/>
              <a:t>Domestic violence: behaviors used by one person in a relationship to control the other.  Partners may be married or not married, heterosexual/LGBTQ, living together or separately</a:t>
            </a:r>
          </a:p>
          <a:p>
            <a:pPr lvl="1"/>
            <a:r>
              <a:rPr lang="en-US" dirty="0" smtClean="0"/>
              <a:t>Name calling or putdowns, isolating from family or friends, isolating from work, sexual assault, intimidation</a:t>
            </a:r>
          </a:p>
          <a:p>
            <a:r>
              <a:rPr lang="en-US" dirty="0" smtClean="0"/>
              <a:t>Dating violence: </a:t>
            </a:r>
            <a:r>
              <a:rPr lang="en-US" dirty="0"/>
              <a:t>is controlling, abusive, and aggressive behavior in a romantic relationship. It can happen in straight or gay relationships. It can include verbal, emotional, physical, or sexual abuse, or a combination.</a:t>
            </a:r>
            <a:endParaRPr lang="en-US" dirty="0" smtClean="0"/>
          </a:p>
          <a:p>
            <a:pPr lvl="0"/>
            <a:r>
              <a:rPr lang="en-US" dirty="0" smtClean="0"/>
              <a:t>Stalking: </a:t>
            </a:r>
            <a:r>
              <a:rPr lang="en-US" dirty="0"/>
              <a:t>repetitive and menacing pursuit, following, harassing, and/or interfering with the peace and/or safety of another. </a:t>
            </a:r>
          </a:p>
        </p:txBody>
      </p:sp>
    </p:spTree>
    <p:extLst>
      <p:ext uri="{BB962C8B-B14F-4D97-AF65-F5344CB8AC3E}">
        <p14:creationId xmlns:p14="http://schemas.microsoft.com/office/powerpoint/2010/main" val="36024030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can I protect myself?</a:t>
            </a:r>
            <a:endParaRPr lang="en-US" dirty="0"/>
          </a:p>
        </p:txBody>
      </p:sp>
    </p:spTree>
    <p:extLst>
      <p:ext uri="{BB962C8B-B14F-4D97-AF65-F5344CB8AC3E}">
        <p14:creationId xmlns:p14="http://schemas.microsoft.com/office/powerpoint/2010/main" val="2082270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reduction</a:t>
            </a:r>
            <a:endParaRPr lang="en-US" dirty="0"/>
          </a:p>
        </p:txBody>
      </p:sp>
      <p:sp>
        <p:nvSpPr>
          <p:cNvPr id="3" name="Content Placeholder 2"/>
          <p:cNvSpPr>
            <a:spLocks noGrp="1"/>
          </p:cNvSpPr>
          <p:nvPr>
            <p:ph idx="1"/>
          </p:nvPr>
        </p:nvSpPr>
        <p:spPr/>
        <p:txBody>
          <a:bodyPr>
            <a:normAutofit/>
          </a:bodyPr>
          <a:lstStyle/>
          <a:p>
            <a:r>
              <a:rPr lang="en-US" dirty="0" smtClean="0"/>
              <a:t>Reduce your risk of victimization</a:t>
            </a:r>
          </a:p>
          <a:p>
            <a:pPr lvl="1"/>
            <a:r>
              <a:rPr lang="en-US" dirty="0"/>
              <a:t>Make any limits/boundaries you may have known as early as possible.</a:t>
            </a:r>
          </a:p>
          <a:p>
            <a:pPr lvl="1"/>
            <a:r>
              <a:rPr lang="en-US" dirty="0"/>
              <a:t>Clearly and firmly articulate consent or lack of consent. </a:t>
            </a:r>
          </a:p>
          <a:p>
            <a:pPr lvl="1"/>
            <a:r>
              <a:rPr lang="en-US" dirty="0"/>
              <a:t>Remove yourself, if possible, from an aggressor’s physical presence.</a:t>
            </a:r>
          </a:p>
          <a:p>
            <a:pPr lvl="1"/>
            <a:r>
              <a:rPr lang="en-US" dirty="0"/>
              <a:t>Reach out for help, either from someone who is physically nearby or by calling someone. People around you may be waiting for a signal that you need help. </a:t>
            </a:r>
          </a:p>
          <a:p>
            <a:pPr lvl="1"/>
            <a:r>
              <a:rPr lang="en-US" dirty="0"/>
              <a:t>Take affirmative responsibility for your alcohol and/or drug consumption. Alcohol and drugs can increase your vulnerability to sexual victimization.</a:t>
            </a:r>
          </a:p>
          <a:p>
            <a:pPr lvl="1"/>
            <a:r>
              <a:rPr lang="en-US" dirty="0"/>
              <a:t>Look out for your friends, and ask them to look out for you. Respect them, and ask them to respect you, but be willing to challenge each other about high-risk choices.</a:t>
            </a:r>
          </a:p>
          <a:p>
            <a:pPr lvl="1"/>
            <a:endParaRPr lang="en-US" dirty="0"/>
          </a:p>
        </p:txBody>
      </p:sp>
    </p:spTree>
    <p:extLst>
      <p:ext uri="{BB962C8B-B14F-4D97-AF65-F5344CB8AC3E}">
        <p14:creationId xmlns:p14="http://schemas.microsoft.com/office/powerpoint/2010/main" val="23601409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reduction</a:t>
            </a:r>
            <a:endParaRPr lang="en-US" dirty="0"/>
          </a:p>
        </p:txBody>
      </p:sp>
      <p:sp>
        <p:nvSpPr>
          <p:cNvPr id="3" name="Content Placeholder 2"/>
          <p:cNvSpPr>
            <a:spLocks noGrp="1"/>
          </p:cNvSpPr>
          <p:nvPr>
            <p:ph idx="1"/>
          </p:nvPr>
        </p:nvSpPr>
        <p:spPr>
          <a:xfrm>
            <a:off x="685800" y="1845276"/>
            <a:ext cx="10820400" cy="4604951"/>
          </a:xfrm>
        </p:spPr>
        <p:txBody>
          <a:bodyPr>
            <a:normAutofit fontScale="92500" lnSpcReduction="10000"/>
          </a:bodyPr>
          <a:lstStyle/>
          <a:p>
            <a:r>
              <a:rPr lang="en-US" dirty="0" smtClean="0"/>
              <a:t>Reduce your risk of being a perpetrator</a:t>
            </a:r>
          </a:p>
          <a:p>
            <a:pPr lvl="1"/>
            <a:r>
              <a:rPr lang="en-US" sz="1600" dirty="0"/>
              <a:t>Clearly communicate your intentions to your potential sexual partners, and give them a chance to share their intentions and/or boundaries with you.</a:t>
            </a:r>
          </a:p>
          <a:p>
            <a:pPr lvl="1"/>
            <a:r>
              <a:rPr lang="en-US" sz="1600" dirty="0"/>
              <a:t>Avoid ambiguity. Don’t make assumptions about consent, about whether someone is attracted to you, how far you can go with that person, or if the individual is physically and mentally able to consent. If you have questions or are unclear, you don’t have consent.</a:t>
            </a:r>
          </a:p>
          <a:p>
            <a:pPr lvl="1"/>
            <a:r>
              <a:rPr lang="en-US" sz="1600" dirty="0"/>
              <a:t>Don’t take advantage of the fact that someone may be under the influence of drugs or alcohol, even if that person chose to become that way. </a:t>
            </a:r>
          </a:p>
          <a:p>
            <a:pPr lvl="1"/>
            <a:r>
              <a:rPr lang="en-US" sz="1600" dirty="0"/>
              <a:t>Be on the lookout for mixed messages. That should be a clear indication to stop and talk about what your potential partner wants or doesn’t want to happen. That person may be undecided about how far to go with you, or you may have misread a previous signal.</a:t>
            </a:r>
          </a:p>
          <a:p>
            <a:pPr lvl="1"/>
            <a:r>
              <a:rPr lang="en-US" sz="1600" dirty="0"/>
              <a:t>Respect the timeline for sexual behaviors with which others are comfortable, and understand that they are entitled to change their minds.</a:t>
            </a:r>
          </a:p>
          <a:p>
            <a:pPr lvl="1"/>
            <a:r>
              <a:rPr lang="en-US" sz="1600" dirty="0"/>
              <a:t>Recognize that even if you don’t think you are intimidating in any way, your potential partner may be intimidated by or fearful of you, perhaps because of your sex, physical size, or a position of power or authority you may hold.</a:t>
            </a:r>
          </a:p>
          <a:p>
            <a:pPr lvl="1"/>
            <a:r>
              <a:rPr lang="en-US" sz="1600" dirty="0"/>
              <a:t>Do not assume that someone’s silence or passivity is an indication of consent. Pay attention to verbal and non-verbal signals to avoid misreading intentions.</a:t>
            </a:r>
          </a:p>
          <a:p>
            <a:pPr lvl="1"/>
            <a:r>
              <a:rPr lang="en-US" sz="1600" dirty="0"/>
              <a:t>Understand that consent to one type of sexual behavior does not automatically grant consent to other types of sexual behaviors. If you are unsure, stop and ask.</a:t>
            </a:r>
          </a:p>
          <a:p>
            <a:pPr lvl="1"/>
            <a:r>
              <a:rPr lang="en-US" sz="1600" dirty="0"/>
              <a:t>Understand that exerting power and control over another through sex is unacceptable conduct.</a:t>
            </a:r>
          </a:p>
          <a:p>
            <a:pPr lvl="1"/>
            <a:endParaRPr lang="en-US" dirty="0"/>
          </a:p>
        </p:txBody>
      </p:sp>
    </p:spTree>
    <p:extLst>
      <p:ext uri="{BB962C8B-B14F-4D97-AF65-F5344CB8AC3E}">
        <p14:creationId xmlns:p14="http://schemas.microsoft.com/office/powerpoint/2010/main" val="10311302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can I protect my friends?</a:t>
            </a:r>
            <a:endParaRPr lang="en-US" dirty="0"/>
          </a:p>
        </p:txBody>
      </p:sp>
    </p:spTree>
    <p:extLst>
      <p:ext uri="{BB962C8B-B14F-4D97-AF65-F5344CB8AC3E}">
        <p14:creationId xmlns:p14="http://schemas.microsoft.com/office/powerpoint/2010/main" val="18958336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Bystander intervention</a:t>
            </a:r>
            <a:endParaRPr lang="en-US" dirty="0"/>
          </a:p>
        </p:txBody>
      </p:sp>
      <p:sp>
        <p:nvSpPr>
          <p:cNvPr id="3" name="Content Placeholder 2"/>
          <p:cNvSpPr>
            <a:spLocks noGrp="1"/>
          </p:cNvSpPr>
          <p:nvPr>
            <p:ph idx="1"/>
          </p:nvPr>
        </p:nvSpPr>
        <p:spPr/>
        <p:txBody>
          <a:bodyPr/>
          <a:lstStyle/>
          <a:p>
            <a:r>
              <a:rPr lang="en-US" dirty="0" smtClean="0"/>
              <a:t>Don’t leave friends behind at a social gathering, especially when alcohol or other drugs are involved</a:t>
            </a:r>
          </a:p>
          <a:p>
            <a:r>
              <a:rPr lang="en-US" dirty="0" smtClean="0"/>
              <a:t>Be the friend that calls someone out for making questionable choices- about control, substance use and abuse, and sexual behavior</a:t>
            </a:r>
          </a:p>
          <a:p>
            <a:pPr lvl="1"/>
            <a:r>
              <a:rPr lang="en-US" dirty="0" smtClean="0"/>
              <a:t>An honest, sober conversation can go a long way with a friend- have it before something bad happens, so you don’t have to have it after</a:t>
            </a:r>
          </a:p>
          <a:p>
            <a:r>
              <a:rPr lang="en-US" dirty="0" smtClean="0"/>
              <a:t>Don’t be afraid to get in the way of a situation that may be unsafe for your friend, especially is he/she is not in a state to do it for him/herself</a:t>
            </a:r>
            <a:endParaRPr lang="en-US" dirty="0"/>
          </a:p>
          <a:p>
            <a:r>
              <a:rPr lang="en-US" dirty="0" smtClean="0"/>
              <a:t>If your friend is involved in an incident that you believe to be abusive, encourage him/her to seek medical attention and file a report</a:t>
            </a:r>
            <a:endParaRPr lang="en-US" dirty="0"/>
          </a:p>
        </p:txBody>
      </p:sp>
    </p:spTree>
    <p:extLst>
      <p:ext uri="{BB962C8B-B14F-4D97-AF65-F5344CB8AC3E}">
        <p14:creationId xmlns:p14="http://schemas.microsoft.com/office/powerpoint/2010/main" val="40558424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Warning signs of abuse</a:t>
            </a:r>
            <a:endParaRPr lang="en-US" dirty="0"/>
          </a:p>
        </p:txBody>
      </p:sp>
      <p:sp>
        <p:nvSpPr>
          <p:cNvPr id="3" name="Content Placeholder 2"/>
          <p:cNvSpPr>
            <a:spLocks noGrp="1"/>
          </p:cNvSpPr>
          <p:nvPr>
            <p:ph idx="1"/>
          </p:nvPr>
        </p:nvSpPr>
        <p:spPr/>
        <p:txBody>
          <a:bodyPr/>
          <a:lstStyle/>
          <a:p>
            <a:r>
              <a:rPr lang="en-US" dirty="0"/>
              <a:t>Self-injury (cutting, burning)</a:t>
            </a:r>
          </a:p>
          <a:p>
            <a:r>
              <a:rPr lang="en-US" dirty="0"/>
              <a:t>Inadequate personal hygiene</a:t>
            </a:r>
          </a:p>
          <a:p>
            <a:r>
              <a:rPr lang="en-US" dirty="0"/>
              <a:t>Drug and alcohol abuse</a:t>
            </a:r>
          </a:p>
          <a:p>
            <a:r>
              <a:rPr lang="en-US" dirty="0"/>
              <a:t>Sexual promiscuity</a:t>
            </a:r>
          </a:p>
          <a:p>
            <a:r>
              <a:rPr lang="en-US" dirty="0"/>
              <a:t>Running away from home</a:t>
            </a:r>
          </a:p>
          <a:p>
            <a:r>
              <a:rPr lang="en-US" dirty="0"/>
              <a:t>Depression, anxiety</a:t>
            </a:r>
          </a:p>
          <a:p>
            <a:r>
              <a:rPr lang="en-US" dirty="0"/>
              <a:t>Suicide attempts</a:t>
            </a:r>
          </a:p>
          <a:p>
            <a:r>
              <a:rPr lang="en-US" dirty="0"/>
              <a:t>Fear of intimacy or closeness</a:t>
            </a:r>
          </a:p>
          <a:p>
            <a:r>
              <a:rPr lang="en-US" dirty="0"/>
              <a:t>Compulsive eating or dieting</a:t>
            </a:r>
          </a:p>
          <a:p>
            <a:endParaRPr lang="en-US" dirty="0"/>
          </a:p>
        </p:txBody>
      </p:sp>
    </p:spTree>
    <p:extLst>
      <p:ext uri="{BB962C8B-B14F-4D97-AF65-F5344CB8AC3E}">
        <p14:creationId xmlns:p14="http://schemas.microsoft.com/office/powerpoint/2010/main" val="36785662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will happen if I make a report?</a:t>
            </a:r>
            <a:endParaRPr lang="en-US" dirty="0"/>
          </a:p>
        </p:txBody>
      </p:sp>
    </p:spTree>
    <p:extLst>
      <p:ext uri="{BB962C8B-B14F-4D97-AF65-F5344CB8AC3E}">
        <p14:creationId xmlns:p14="http://schemas.microsoft.com/office/powerpoint/2010/main" val="31703055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steps</a:t>
            </a:r>
            <a:endParaRPr lang="en-US" dirty="0"/>
          </a:p>
        </p:txBody>
      </p:sp>
      <p:sp>
        <p:nvSpPr>
          <p:cNvPr id="3" name="Content Placeholder 2"/>
          <p:cNvSpPr>
            <a:spLocks noGrp="1"/>
          </p:cNvSpPr>
          <p:nvPr>
            <p:ph idx="1"/>
          </p:nvPr>
        </p:nvSpPr>
        <p:spPr/>
        <p:txBody>
          <a:bodyPr/>
          <a:lstStyle/>
          <a:p>
            <a:r>
              <a:rPr lang="en-US" dirty="0" smtClean="0"/>
              <a:t>If you report to someone at the college that is not protected by confidentiality, you will be contacted by the Title IX Coordinator</a:t>
            </a:r>
          </a:p>
          <a:p>
            <a:r>
              <a:rPr lang="en-US" dirty="0" smtClean="0"/>
              <a:t>You will be given a list of resources for medical care and counseling services</a:t>
            </a:r>
          </a:p>
          <a:p>
            <a:r>
              <a:rPr lang="en-US" dirty="0" smtClean="0"/>
              <a:t>You will be given a review of the investigation and conduct process, and given the option to file an official report</a:t>
            </a:r>
          </a:p>
          <a:p>
            <a:r>
              <a:rPr lang="en-US" dirty="0" smtClean="0"/>
              <a:t>If you choose to file on campus, you will be given all relevant details of the case, from that </a:t>
            </a:r>
            <a:r>
              <a:rPr lang="en-US" smtClean="0"/>
              <a:t>point forward</a:t>
            </a:r>
            <a:endParaRPr lang="en-US" dirty="0" smtClean="0"/>
          </a:p>
        </p:txBody>
      </p:sp>
    </p:spTree>
    <p:extLst>
      <p:ext uri="{BB962C8B-B14F-4D97-AF65-F5344CB8AC3E}">
        <p14:creationId xmlns:p14="http://schemas.microsoft.com/office/powerpoint/2010/main" val="194342668"/>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01D17D"/>
      </a:accent1>
      <a:accent2>
        <a:srgbClr val="84C72A"/>
      </a:accent2>
      <a:accent3>
        <a:srgbClr val="E1D126"/>
      </a:accent3>
      <a:accent4>
        <a:srgbClr val="E29932"/>
      </a:accent4>
      <a:accent5>
        <a:srgbClr val="E56526"/>
      </a:accent5>
      <a:accent6>
        <a:srgbClr val="D63731"/>
      </a:accent6>
      <a:hlink>
        <a:srgbClr val="35FA7F"/>
      </a:hlink>
      <a:folHlink>
        <a:srgbClr val="BAFC85"/>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2B2A868B-6BC2-4B3E-98B9-1258F41035DE}"/>
    </a:ext>
  </a:extLst>
</a:theme>
</file>

<file path=docProps/app.xml><?xml version="1.0" encoding="utf-8"?>
<Properties xmlns="http://schemas.openxmlformats.org/officeDocument/2006/extended-properties" xmlns:vt="http://schemas.openxmlformats.org/officeDocument/2006/docPropsVTypes">
  <Template>TM04033937[[fn=Vapor Trail]]</Template>
  <TotalTime>112</TotalTime>
  <Words>1299</Words>
  <Application>Microsoft Office PowerPoint</Application>
  <PresentationFormat>Widescreen</PresentationFormat>
  <Paragraphs>94</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Century Gothic</vt:lpstr>
      <vt:lpstr>Wingdings</vt:lpstr>
      <vt:lpstr>Vapor Trail</vt:lpstr>
      <vt:lpstr>Title ix training</vt:lpstr>
      <vt:lpstr>What is title ix?</vt:lpstr>
      <vt:lpstr>Title ix</vt:lpstr>
      <vt:lpstr>Vawa and save acts</vt:lpstr>
      <vt:lpstr>What does it mean to me?</vt:lpstr>
      <vt:lpstr>Your rights</vt:lpstr>
      <vt:lpstr>reporting</vt:lpstr>
      <vt:lpstr>What do I need to know?</vt:lpstr>
      <vt:lpstr>Important definitions</vt:lpstr>
      <vt:lpstr>Important definitions</vt:lpstr>
      <vt:lpstr>How can I protect myself?</vt:lpstr>
      <vt:lpstr>Risk reduction</vt:lpstr>
      <vt:lpstr>Risk reduction</vt:lpstr>
      <vt:lpstr>How can I protect my friends?</vt:lpstr>
      <vt:lpstr>Bystander intervention</vt:lpstr>
      <vt:lpstr>Warning signs of abuse</vt:lpstr>
      <vt:lpstr>What will happen if I make a report?</vt:lpstr>
      <vt:lpstr>Next steps</vt:lpstr>
    </vt:vector>
  </TitlesOfParts>
  <Company>Dominican College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ix training</dc:title>
  <dc:creator>Christine Dilts</dc:creator>
  <cp:lastModifiedBy>Christine Dilts</cp:lastModifiedBy>
  <cp:revision>8</cp:revision>
  <dcterms:created xsi:type="dcterms:W3CDTF">2015-08-19T20:09:01Z</dcterms:created>
  <dcterms:modified xsi:type="dcterms:W3CDTF">2015-08-19T22:01:56Z</dcterms:modified>
</cp:coreProperties>
</file>